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notesMasterIdLst>
    <p:notesMasterId r:id="rId20"/>
  </p:notesMasterIdLst>
  <p:sldIdLst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78" r:id="rId14"/>
    <p:sldId id="275" r:id="rId15"/>
    <p:sldId id="270" r:id="rId16"/>
    <p:sldId id="26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787"/>
    <a:srgbClr val="D5FEC0"/>
    <a:srgbClr val="FADAF5"/>
    <a:srgbClr val="FFFF99"/>
    <a:srgbClr val="E9FFA3"/>
    <a:srgbClr val="F3A3E8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3A2D-AB98-419D-B7CB-5949FBB60FEB}" type="datetimeFigureOut">
              <a:rPr lang="ru-RU" smtClean="0"/>
              <a:t>29.12.2018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E6AC-2051-4737-AFB7-9E4B2D674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35E9E-F628-4B5B-9FE4-557F1C966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00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3FC-0774-4304-AF87-8FC7F8B07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77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393E-32C0-446D-B1C8-35B9D531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25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318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21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5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49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14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87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713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5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AB1-E37E-41E0-AA7D-5AF2107A6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59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928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8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53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097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512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518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2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945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521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0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F6316-430D-4C47-BD34-A7A7DD7B1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911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021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47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728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643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9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09A5-9640-4695-A5E8-238F11A5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29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36485-A349-4377-8687-A7C6690CB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0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C6E-1729-447C-907A-C83D8CE6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33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C97-7D4E-46C6-98C6-B0FE7F2C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60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C0B2A-71B6-4687-A8E2-4E627D874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78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75AC-B6D6-4992-8FA1-BD7AE4CF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4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0000E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308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3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48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lg-lyceum10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tina\Desktop\Ефименко Анна Юрьев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6" y="866898"/>
            <a:ext cx="3965816" cy="4702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87439" y="153456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Trebuchet MS" panose="020B0603020202020204" pitchFamily="34" charset="0"/>
              <a:buChar char="—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Директор муниципального общеобразовательного учреждения </a:t>
            </a:r>
          </a:p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  «Лицей №10 Кировского района Волгограда»</a:t>
            </a:r>
          </a:p>
          <a:p>
            <a:pPr marL="342900" indent="-342900">
              <a:buFont typeface="Trebuchet MS" panose="020B0603020202020204" pitchFamily="34" charset="0"/>
              <a:buChar char="—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Почетный работник общего образования РФ</a:t>
            </a:r>
          </a:p>
          <a:p>
            <a:pPr marL="342900" indent="-342900">
              <a:buFont typeface="Trebuchet MS" panose="020B0603020202020204" pitchFamily="34" charset="0"/>
              <a:buChar char="—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Заслуженный педагог Волгоградской области</a:t>
            </a:r>
          </a:p>
          <a:p>
            <a:pPr marL="342900" indent="-342900">
              <a:buFont typeface="Trebuchet MS" panose="020B0603020202020204" pitchFamily="34" charset="0"/>
              <a:buChar char="—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Победитель областного конкурса «Учитель года» 1996 года</a:t>
            </a:r>
          </a:p>
          <a:p>
            <a:pPr marL="342900" indent="-342900">
              <a:buFont typeface="Trebuchet MS" panose="020B0603020202020204" pitchFamily="34" charset="0"/>
              <a:buChar char="—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Победитель конкурса лучших учителей Российской Федерации 2008года</a:t>
            </a:r>
          </a:p>
          <a:p>
            <a:pPr marL="342900" indent="-342900">
              <a:buFont typeface="Trebuchet MS" panose="020B0603020202020204" pitchFamily="34" charset="0"/>
              <a:buChar char="—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Учитель МХК высшей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21159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0" y="321353"/>
            <a:ext cx="8930244" cy="6697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7718" y="121298"/>
            <a:ext cx="4334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Trebuchet MS" panose="020B0603020202020204" pitchFamily="34" charset="0"/>
              </a:rPr>
              <a:t>Схема сетевого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19954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409" r="7565" b="22443"/>
          <a:stretch/>
        </p:blipFill>
        <p:spPr bwMode="auto">
          <a:xfrm>
            <a:off x="2719449" y="637150"/>
            <a:ext cx="6578932" cy="585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6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581" y="704648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Trebuchet MS" panose="020B0603020202020204" pitchFamily="34" charset="0"/>
              </a:rPr>
              <a:t>Целевые аудитории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"/>
          <a:stretch/>
        </p:blipFill>
        <p:spPr>
          <a:xfrm>
            <a:off x="146304" y="476204"/>
            <a:ext cx="11923776" cy="65218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63968" y="1812369"/>
            <a:ext cx="3828288" cy="914400"/>
          </a:xfrm>
          <a:prstGeom prst="rect">
            <a:avLst/>
          </a:prstGeom>
          <a:solidFill>
            <a:srgbClr val="FA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21999" y="1980449"/>
            <a:ext cx="2845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студенты-будущие учителя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6713" y="4567165"/>
            <a:ext cx="3828288" cy="914400"/>
          </a:xfrm>
          <a:prstGeom prst="rect">
            <a:avLst/>
          </a:prstGeom>
          <a:solidFill>
            <a:srgbClr val="FA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4450" y="4870477"/>
            <a:ext cx="3140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учителя Волгограда и области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608" y="1719816"/>
            <a:ext cx="3828288" cy="1099506"/>
          </a:xfrm>
          <a:prstGeom prst="rect">
            <a:avLst/>
          </a:prstGeom>
          <a:solidFill>
            <a:srgbClr val="FA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606" y="1749617"/>
            <a:ext cx="3952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обучающиеся по программам профильного естественнонаучного, инженерно-математического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63968" y="4567165"/>
            <a:ext cx="3828288" cy="914400"/>
          </a:xfrm>
          <a:prstGeom prst="rect">
            <a:avLst/>
          </a:prstGeom>
          <a:solidFill>
            <a:srgbClr val="FAD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118" y="4731977"/>
            <a:ext cx="2811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педагоги дополнительного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142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233309" y="1217221"/>
            <a:ext cx="9050722" cy="1755569"/>
            <a:chOff x="1296" y="1344"/>
            <a:chExt cx="2976" cy="432"/>
          </a:xfrm>
        </p:grpSpPr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1165062" y="1979221"/>
            <a:ext cx="9202095" cy="1755569"/>
            <a:chOff x="1296" y="1824"/>
            <a:chExt cx="2976" cy="432"/>
          </a:xfrm>
        </p:grpSpPr>
        <p:sp>
          <p:nvSpPr>
            <p:cNvPr id="37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165062" y="2708150"/>
            <a:ext cx="9202095" cy="1755569"/>
            <a:chOff x="1296" y="2304"/>
            <a:chExt cx="2976" cy="432"/>
          </a:xfrm>
        </p:grpSpPr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6" name="Group 33"/>
          <p:cNvGrpSpPr>
            <a:grpSpLocks/>
          </p:cNvGrpSpPr>
          <p:nvPr/>
        </p:nvGrpSpPr>
        <p:grpSpPr bwMode="auto">
          <a:xfrm>
            <a:off x="1021278" y="3503221"/>
            <a:ext cx="9345879" cy="1755569"/>
            <a:chOff x="1296" y="2832"/>
            <a:chExt cx="2976" cy="432"/>
          </a:xfrm>
        </p:grpSpPr>
        <p:sp>
          <p:nvSpPr>
            <p:cNvPr id="47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1" name="Group 34"/>
          <p:cNvGrpSpPr>
            <a:grpSpLocks/>
          </p:cNvGrpSpPr>
          <p:nvPr/>
        </p:nvGrpSpPr>
        <p:grpSpPr bwMode="auto">
          <a:xfrm>
            <a:off x="1165062" y="4265221"/>
            <a:ext cx="9202095" cy="1755569"/>
            <a:chOff x="1296" y="3360"/>
            <a:chExt cx="2976" cy="432"/>
          </a:xfrm>
        </p:grpSpPr>
        <p:sp>
          <p:nvSpPr>
            <p:cNvPr id="52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3339382" y="559952"/>
            <a:ext cx="5206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Trebuchet MS" panose="020B0603020202020204" pitchFamily="34" charset="0"/>
              </a:rPr>
              <a:t>Пять  моделей проектной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6675" y="1680931"/>
            <a:ext cx="8207477" cy="41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Модель муниципального ресурсного центра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6675" y="2447624"/>
            <a:ext cx="3538148" cy="416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Модель сетевых сообществ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6675" y="3143455"/>
            <a:ext cx="5889754" cy="416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Модель локальных диссеминационных обменов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9382" y="3959944"/>
            <a:ext cx="3539752" cy="416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Модель публичного анализа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9382" y="4866455"/>
            <a:ext cx="4219425" cy="416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Модель дистанционной площадки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24" y="352359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5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6914" y="537182"/>
            <a:ext cx="3930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0000"/>
                </a:solidFill>
                <a:latin typeface="Trebuchet MS" panose="020B0603020202020204" pitchFamily="34" charset="0"/>
              </a:rPr>
              <a:t>Предполагаемые результаты:</a:t>
            </a: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684809" y="1080442"/>
            <a:ext cx="10454245" cy="1425251"/>
            <a:chOff x="1296" y="1344"/>
            <a:chExt cx="2976" cy="432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gray">
            <a:xfrm>
              <a:off x="1453" y="1447"/>
              <a:ext cx="11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276156" y="1410447"/>
            <a:ext cx="822163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разработка нормативно-правовой и организационно-методической базы инновационной деятельности;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gray">
          <a:xfrm>
            <a:off x="1509698" y="2943414"/>
            <a:ext cx="9629356" cy="19050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gray">
          <a:xfrm>
            <a:off x="692403" y="3041772"/>
            <a:ext cx="1484799" cy="1511389"/>
          </a:xfrm>
          <a:prstGeom prst="diamond">
            <a:avLst/>
          </a:prstGeo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lvl="0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gray">
          <a:xfrm>
            <a:off x="2276155" y="3071645"/>
            <a:ext cx="8411637" cy="202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разработка и апробация  новых образовательных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-  технологий, как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межпредметных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технологий, программ дополнительного образования для организации исследовательской деятельности учащихся в условиях реализации ФГОС СОО,  учебно-методических материалов по новому наполнению содержания технологического образования с участием сотрудников организаций-партнёров;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1527893" y="5229579"/>
            <a:ext cx="9611161" cy="14339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tint val="21176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gray">
          <a:xfrm>
            <a:off x="684809" y="5054638"/>
            <a:ext cx="1517552" cy="1583668"/>
          </a:xfrm>
          <a:prstGeom prst="diamond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39877" y="345999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</a:rPr>
              <a:t>2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3391" y="55540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3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56863" y="5397360"/>
            <a:ext cx="843572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организация на базе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-центра «Поколение науки» сетевого сообщества образовательных организаций, модифицирующих содержание и технологии обучения и воспитания в естественнонаучном и инженерно-математическом образовании для повышения его качества;</a:t>
            </a:r>
          </a:p>
        </p:txBody>
      </p:sp>
    </p:spTree>
    <p:extLst>
      <p:ext uri="{BB962C8B-B14F-4D97-AF65-F5344CB8AC3E}">
        <p14:creationId xmlns:p14="http://schemas.microsoft.com/office/powerpoint/2010/main" val="405561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1527893" y="1327881"/>
            <a:ext cx="9611161" cy="9501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DAF5"/>
              </a:gs>
              <a:gs pos="100000">
                <a:srgbClr val="F3A3E8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684809" y="1080442"/>
            <a:ext cx="1517552" cy="1425251"/>
          </a:xfrm>
          <a:prstGeom prst="diamond">
            <a:avLst/>
          </a:prstGeom>
          <a:gradFill rotWithShape="1">
            <a:gsLst>
              <a:gs pos="0">
                <a:srgbClr val="FADAF5"/>
              </a:gs>
              <a:gs pos="100000">
                <a:srgbClr val="FF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2033744" y="1443353"/>
            <a:ext cx="7587758" cy="36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1236327" y="1420259"/>
            <a:ext cx="396952" cy="58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/>
              <a:t>4</a:t>
            </a:r>
            <a:endParaRPr lang="en-US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362" y="1360070"/>
            <a:ext cx="8448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проведение сетевых мероприятий, организация профильной смены лагеря на осенних каникулах, летний профильный отряд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34953" y="608836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Trebuchet MS" panose="020B0603020202020204" pitchFamily="34" charset="0"/>
              </a:rPr>
              <a:t>Предполагаемые результаты: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84809" y="2747570"/>
            <a:ext cx="10454245" cy="1608927"/>
            <a:chOff x="684809" y="5054638"/>
            <a:chExt cx="10454245" cy="1608927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27893" y="5347525"/>
              <a:ext cx="9611161" cy="13160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684809" y="5054638"/>
              <a:ext cx="1517552" cy="1583668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33311" y="32470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5</a:t>
            </a:r>
            <a:endParaRPr lang="en-US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96943" y="3212660"/>
            <a:ext cx="842773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проведение практических семинаров для педагогических работников Волгоградской  области;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1527893" y="4963883"/>
            <a:ext cx="9611161" cy="1316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FFFF00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84809" y="4670996"/>
            <a:ext cx="1517552" cy="1583668"/>
          </a:xfrm>
          <a:prstGeom prst="diamond">
            <a:avLst/>
          </a:prstGeom>
          <a:gradFill>
            <a:gsLst>
              <a:gs pos="0">
                <a:srgbClr val="E9FFA3"/>
              </a:gs>
              <a:gs pos="100000">
                <a:srgbClr val="FFFF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96943" y="5120300"/>
            <a:ext cx="84483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проведение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вебинаров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-технологиям для учащихся и для педагогических работников Волгоградской  области 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33311" y="52205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645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1527893" y="1080443"/>
            <a:ext cx="9611161" cy="16318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DAF5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684809" y="1080442"/>
            <a:ext cx="1517552" cy="1425251"/>
          </a:xfrm>
          <a:prstGeom prst="diamond">
            <a:avLst/>
          </a:prstGeom>
          <a:gradFill rotWithShape="1">
            <a:gsLst>
              <a:gs pos="0">
                <a:srgbClr val="FADAF5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2033744" y="1443353"/>
            <a:ext cx="7587758" cy="36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1236327" y="1420259"/>
            <a:ext cx="396952" cy="58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/>
              <a:t>7</a:t>
            </a:r>
            <a:endParaRPr lang="en-US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34953" y="608836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0000"/>
                </a:solidFill>
                <a:latin typeface="Trebuchet MS" panose="020B0603020202020204" pitchFamily="34" charset="0"/>
              </a:rPr>
              <a:t>Предполагаемые результаты: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1527893" y="3040457"/>
            <a:ext cx="9611161" cy="12153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FEC0"/>
              </a:gs>
              <a:gs pos="100000">
                <a:srgbClr val="A4F787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684809" y="2747570"/>
            <a:ext cx="1517552" cy="1583668"/>
          </a:xfrm>
          <a:prstGeom prst="diamond">
            <a:avLst/>
          </a:prstGeom>
          <a:gradFill rotWithShape="1">
            <a:gsLst>
              <a:gs pos="0">
                <a:srgbClr val="D5FEC0"/>
              </a:gs>
              <a:gs pos="100000">
                <a:srgbClr val="A4F787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3311" y="32470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8</a:t>
            </a:r>
            <a:endParaRPr lang="en-US" sz="3200" b="1" dirty="0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1527893" y="4963883"/>
            <a:ext cx="9611161" cy="1316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684809" y="4670996"/>
            <a:ext cx="1517552" cy="1583668"/>
          </a:xfrm>
          <a:prstGeom prst="diamond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3311" y="52205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9</a:t>
            </a:r>
            <a:endParaRPr lang="en-US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26766" y="3354737"/>
            <a:ext cx="544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выпуск сборника публикаций по итогам проекта;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01492" y="5326028"/>
            <a:ext cx="5187639" cy="37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создание сайта проекта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vlg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lyceum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10.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76362" y="1200578"/>
            <a:ext cx="814351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организация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стажировочной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площадки для руководителей и педагогов волгоградского региона и регионов ЮФО РФ по развитию естественнонаучного и инженерно-математического образования, создание РИП по теме проекта;</a:t>
            </a:r>
          </a:p>
        </p:txBody>
      </p:sp>
    </p:spTree>
    <p:extLst>
      <p:ext uri="{BB962C8B-B14F-4D97-AF65-F5344CB8AC3E}">
        <p14:creationId xmlns:p14="http://schemas.microsoft.com/office/powerpoint/2010/main" val="129449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68529" y="4938156"/>
            <a:ext cx="3800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700000"/>
                </a:solidFill>
                <a:latin typeface="Trebuchet MS" panose="020B0603020202020204" pitchFamily="34" charset="0"/>
              </a:rPr>
              <a:t>Ефименко Анна Юрьевна,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директор МОУ «Лицей №10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Кировского района Волгограда</a:t>
            </a:r>
            <a:r>
              <a:rPr lang="ru-RU" altLang="ru-RU" sz="1800" i="1" dirty="0">
                <a:solidFill>
                  <a:srgbClr val="000000"/>
                </a:solidFill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519" y="1934183"/>
            <a:ext cx="108896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0000"/>
                </a:solidFill>
                <a:latin typeface="Trebuchet MS" panose="020B0603020202020204" pitchFamily="34" charset="0"/>
              </a:rPr>
              <a:t>Проект «Сетевой комплекс «ЛИЦЕЙ-ВУЗ»</a:t>
            </a:r>
          </a:p>
          <a:p>
            <a:pPr algn="ctr"/>
            <a:r>
              <a:rPr lang="ru-RU" sz="3200" dirty="0">
                <a:solidFill>
                  <a:srgbClr val="700000"/>
                </a:solidFill>
                <a:latin typeface="Trebuchet MS" panose="020B0603020202020204" pitchFamily="34" charset="0"/>
              </a:rPr>
              <a:t> как механизм повышения качества</a:t>
            </a:r>
          </a:p>
          <a:p>
            <a:pPr algn="ctr"/>
            <a:r>
              <a:rPr lang="ru-RU" sz="3200" dirty="0">
                <a:solidFill>
                  <a:srgbClr val="700000"/>
                </a:solidFill>
                <a:latin typeface="Trebuchet MS" panose="020B0603020202020204" pitchFamily="34" charset="0"/>
              </a:rPr>
              <a:t> естественнонаучного и инженерно-математического </a:t>
            </a:r>
          </a:p>
          <a:p>
            <a:pPr algn="ctr"/>
            <a:r>
              <a:rPr lang="ru-RU" sz="3200" dirty="0">
                <a:solidFill>
                  <a:srgbClr val="700000"/>
                </a:solidFill>
                <a:latin typeface="Trebuchet MS" panose="020B0603020202020204" pitchFamily="34" charset="0"/>
              </a:rPr>
              <a:t>образования обучающихся» </a:t>
            </a:r>
            <a:r>
              <a:rPr lang="ru-RU" dirty="0">
                <a:solidFill>
                  <a:srgbClr val="2B0B0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13309" y="539459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«Лицей №10 Кировского района Волгограда»</a:t>
            </a:r>
          </a:p>
        </p:txBody>
      </p:sp>
    </p:spTree>
    <p:extLst>
      <p:ext uri="{BB962C8B-B14F-4D97-AF65-F5344CB8AC3E}">
        <p14:creationId xmlns:p14="http://schemas.microsoft.com/office/powerpoint/2010/main" val="88582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5" y="103421"/>
            <a:ext cx="4686003" cy="4686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53" y="4569434"/>
            <a:ext cx="1582876" cy="1515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37" y="5234815"/>
            <a:ext cx="1599601" cy="1531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46" y="2248055"/>
            <a:ext cx="1599602" cy="1531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40" y="4370735"/>
            <a:ext cx="1599602" cy="153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75" y="219628"/>
            <a:ext cx="1606734" cy="1537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9" y="219628"/>
            <a:ext cx="1599600" cy="1531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9" y="2244805"/>
            <a:ext cx="1602998" cy="15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255" y="521409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700000"/>
                </a:solidFill>
                <a:latin typeface="Trebuchet MS" panose="020B0603020202020204" pitchFamily="34" charset="0"/>
              </a:rPr>
              <a:t>Новизна проекта: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897" y="1060471"/>
            <a:ext cx="9571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проект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– центр «ПОКОЛЕНИЕ НАУКИ» поддерживает Концепцию Администрации  Волгоградской области по созданию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», направленную  на расширение возможностей развития детей и молодежи в научно-технической сфере, в инженерно-творческой среде региона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081" r="-52" b="26523"/>
          <a:stretch/>
        </p:blipFill>
        <p:spPr>
          <a:xfrm>
            <a:off x="2355148" y="2501782"/>
            <a:ext cx="7580663" cy="4085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36" y="492902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471" y="517905"/>
            <a:ext cx="789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700000"/>
                </a:solidFill>
                <a:latin typeface="Trebuchet MS" panose="020B0603020202020204" pitchFamily="34" charset="0"/>
              </a:rPr>
              <a:t>Программа инновационной деятельности предусматривает: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0131" y="1088087"/>
            <a:ext cx="936171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 модификацию программ профильного обучения естественнонаучной и инженерно-математической направленности;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2" y="2157661"/>
            <a:ext cx="5005137" cy="375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/>
          <a:stretch/>
        </p:blipFill>
        <p:spPr>
          <a:xfrm>
            <a:off x="6725653" y="2157661"/>
            <a:ext cx="4864663" cy="375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90804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871" y="1262681"/>
            <a:ext cx="10022945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 разработку, апробацию и распространение технологий интеграции учебной и внеурочной деятельности обучающихся по программам физико-математического, химико-биологического, биолого-географического профилей, а также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-технологий интеллектуального развития обучающихся по образовательным программам "Архимед", «Астрономия и космос», 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Биоэкоэрудит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«Гео-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», 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-инфо»,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-робот»,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Технохимия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», которые выступают в качестве территорий развития способностей и возможностей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8575" y="659102"/>
            <a:ext cx="789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700000"/>
                </a:solidFill>
                <a:latin typeface="Trebuchet MS" panose="020B0603020202020204" pitchFamily="34" charset="0"/>
              </a:rPr>
              <a:t>Программа инновационной деятельности предусматривает: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5117" y="4552957"/>
            <a:ext cx="11198156" cy="1541126"/>
            <a:chOff x="593871" y="4232323"/>
            <a:chExt cx="11198156" cy="15411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71" y="4232323"/>
              <a:ext cx="1582876" cy="151503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748" y="4232323"/>
              <a:ext cx="1599601" cy="15310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741" y="4239149"/>
              <a:ext cx="1599602" cy="153104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087" y="4239149"/>
              <a:ext cx="1599602" cy="153104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691" y="4232323"/>
              <a:ext cx="1606734" cy="153787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27" y="4239151"/>
              <a:ext cx="1599600" cy="153104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029" y="4239151"/>
              <a:ext cx="1602998" cy="1534298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384968"/>
            <a:ext cx="1496785" cy="14967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3128" y="4062458"/>
            <a:ext cx="6882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700000"/>
                </a:solidFill>
                <a:latin typeface="Trebuchet MS" panose="020B0603020202020204" pitchFamily="34" charset="0"/>
              </a:rPr>
              <a:t>Территории развития (образовательные программы)</a:t>
            </a:r>
          </a:p>
        </p:txBody>
      </p:sp>
    </p:spTree>
    <p:extLst>
      <p:ext uri="{BB962C8B-B14F-4D97-AF65-F5344CB8AC3E}">
        <p14:creationId xmlns:p14="http://schemas.microsoft.com/office/powerpoint/2010/main" val="32340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025900"/>
            <a:ext cx="100821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 формирование проектной и инженерной культуры обучающихся в учебной и научно-исследовательской деятельности по направлениям естественнонаучной и инженерно-математической подготовки в лицейском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-центре «Поколение науки» сетевого комплекса «ЛИЦЕЙ-ВУЗ».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1751" y="513904"/>
            <a:ext cx="789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700000"/>
                </a:solidFill>
                <a:latin typeface="Trebuchet MS" panose="020B0603020202020204" pitchFamily="34" charset="0"/>
              </a:rPr>
              <a:t>Программа инновационной деятельности предусматривает: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4"/>
          <a:stretch/>
        </p:blipFill>
        <p:spPr>
          <a:xfrm>
            <a:off x="6182504" y="2616201"/>
            <a:ext cx="5380502" cy="324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6" y="2616201"/>
            <a:ext cx="5161910" cy="324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3" y="402409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682" y="745030"/>
            <a:ext cx="105017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tx2"/>
                </a:solidFill>
                <a:latin typeface="Trebuchet MS" panose="020B0603020202020204" pitchFamily="34" charset="0"/>
              </a:rPr>
              <a:t>Девиз проекта:   </a:t>
            </a:r>
            <a:r>
              <a:rPr lang="ru-RU" sz="2000" b="1" dirty="0">
                <a:solidFill>
                  <a:srgbClr val="700000"/>
                </a:solidFill>
                <a:latin typeface="Trebuchet MS" panose="020B0603020202020204" pitchFamily="34" charset="0"/>
              </a:rPr>
              <a:t>«Исследуй и передай!»</a:t>
            </a:r>
          </a:p>
          <a:p>
            <a:endParaRPr lang="ru-RU" dirty="0"/>
          </a:p>
          <a:p>
            <a:r>
              <a:rPr lang="ru-RU" sz="2000" i="1" dirty="0">
                <a:solidFill>
                  <a:schemeClr val="tx2"/>
                </a:solidFill>
                <a:latin typeface="Trebuchet MS" panose="020B0603020202020204" pitchFamily="34" charset="0"/>
              </a:rPr>
              <a:t>Идея проекта: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чтобы быть успешным, современному человеку необходимо не  только получить знание, но и найти эффективный способ его применения</a:t>
            </a:r>
          </a:p>
          <a:p>
            <a:endParaRPr lang="ru-RU" sz="20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2000" i="1" dirty="0">
                <a:solidFill>
                  <a:schemeClr val="tx2"/>
                </a:solidFill>
                <a:latin typeface="Trebuchet MS" panose="020B0603020202020204" pitchFamily="34" charset="0"/>
              </a:rPr>
              <a:t>Мы считаем: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знание должно «работать»! </a:t>
            </a:r>
          </a:p>
          <a:p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8" y="408906"/>
            <a:ext cx="1496785" cy="1496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722680"/>
            <a:ext cx="4954178" cy="371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3386" t="2941" r="906" b="17596"/>
          <a:stretch/>
        </p:blipFill>
        <p:spPr>
          <a:xfrm>
            <a:off x="5799119" y="2573427"/>
            <a:ext cx="5605154" cy="386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9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6" y="473660"/>
            <a:ext cx="1496785" cy="1496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9198" y="682003"/>
            <a:ext cx="83641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tx2"/>
                </a:solidFill>
                <a:latin typeface="Trebuchet MS" panose="020B0603020202020204" pitchFamily="34" charset="0"/>
              </a:rPr>
              <a:t>Мы хотим: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создать  развивающую высокотехнологичную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воспитательно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-  образовательную  среду, объединяющую потенциалы учреждений общего, высшего, среднего профессионального и дополнительного образования в рамках сетевого комплекса «ЛИЦЕЙ-ВУЗ» для повышения качества естественнонаучного и инженерно-математического образования.</a:t>
            </a:r>
          </a:p>
        </p:txBody>
      </p:sp>
      <p:pic>
        <p:nvPicPr>
          <p:cNvPr id="4" name="Picture 12" descr="DSC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" r="786"/>
          <a:stretch>
            <a:fillRect/>
          </a:stretch>
        </p:blipFill>
        <p:spPr bwMode="auto">
          <a:xfrm>
            <a:off x="554180" y="2516889"/>
            <a:ext cx="5517153" cy="384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4" b="8705"/>
          <a:stretch>
            <a:fillRect/>
          </a:stretch>
        </p:blipFill>
        <p:spPr bwMode="auto">
          <a:xfrm>
            <a:off x="6071333" y="2463009"/>
            <a:ext cx="5174599" cy="390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8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5">
      <a:dk1>
        <a:srgbClr val="0000BF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0000BF"/>
      </a:accent2>
      <a:accent3>
        <a:srgbClr val="0000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559</Words>
  <Application>Microsoft Office PowerPoint</Application>
  <PresentationFormat>Широкоэкранный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NewsPrint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30</cp:revision>
  <dcterms:created xsi:type="dcterms:W3CDTF">2018-09-16T19:10:17Z</dcterms:created>
  <dcterms:modified xsi:type="dcterms:W3CDTF">2018-12-28T21:51:15Z</dcterms:modified>
</cp:coreProperties>
</file>